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338" r:id="rId2"/>
    <p:sldId id="633" r:id="rId3"/>
    <p:sldId id="634" r:id="rId4"/>
    <p:sldId id="599" r:id="rId5"/>
    <p:sldId id="626" r:id="rId6"/>
    <p:sldId id="576" r:id="rId7"/>
    <p:sldId id="595" r:id="rId8"/>
    <p:sldId id="629" r:id="rId9"/>
    <p:sldId id="623" r:id="rId10"/>
    <p:sldId id="635" r:id="rId11"/>
    <p:sldId id="63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AC12BEE6-A119-4180-8DDB-806567289C75}">
          <p14:sldIdLst>
            <p14:sldId id="338"/>
          </p14:sldIdLst>
        </p14:section>
        <p14:section name="Sección 1: General" id="{5E78D77C-00D7-4265-B8EF-E04AFE49DF6D}">
          <p14:sldIdLst>
            <p14:sldId id="633"/>
            <p14:sldId id="634"/>
            <p14:sldId id="599"/>
            <p14:sldId id="626"/>
            <p14:sldId id="576"/>
            <p14:sldId id="595"/>
            <p14:sldId id="629"/>
          </p14:sldIdLst>
        </p14:section>
        <p14:section name="Referencias" id="{D349C600-81FB-4F48-845C-1C855922727F}">
          <p14:sldIdLst>
            <p14:sldId id="623"/>
            <p14:sldId id="635"/>
            <p14:sldId id="636"/>
          </p14:sldIdLst>
        </p14:section>
      </p14:sectionLst>
    </p:ext>
    <p:ext uri="{EFAFB233-063F-42B5-8137-9DF3F51BA10A}">
      <p15:sldGuideLst xmlns:p15="http://schemas.microsoft.com/office/powerpoint/2012/main">
        <p15:guide id="1" pos="2547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4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0000"/>
    <a:srgbClr val="474934"/>
    <a:srgbClr val="A1B8E1"/>
    <a:srgbClr val="ED7D31"/>
    <a:srgbClr val="BB190D"/>
    <a:srgbClr val="D5FFFF"/>
    <a:srgbClr val="51CDFF"/>
    <a:srgbClr val="947B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378" y="120"/>
      </p:cViewPr>
      <p:guideLst>
        <p:guide pos="2547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F293-33C8-4CC1-BF75-E4FD468BB3EB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5A52-6E48-4DB4-9B9E-1988551EF4CA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1787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974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898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0666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911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9552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527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528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392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664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03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1333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7984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2.jpeg"/><Relationship Id="rId10" Type="http://schemas.openxmlformats.org/officeDocument/2006/relationships/image" Target="../media/image10.jpeg"/><Relationship Id="rId4" Type="http://schemas.openxmlformats.org/officeDocument/2006/relationships/image" Target="../media/image5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F4CA053-581C-4331-9647-FA98EE2023D6}"/>
              </a:ext>
            </a:extLst>
          </p:cNvPr>
          <p:cNvSpPr/>
          <p:nvPr/>
        </p:nvSpPr>
        <p:spPr>
          <a:xfrm>
            <a:off x="0" y="3429000"/>
            <a:ext cx="12205984" cy="1581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0" dirty="0">
                <a:cs typeface="Cascadia Code" panose="020B0609020000020004" pitchFamily="49" charset="0"/>
              </a:rPr>
              <a:t>Guía Visual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A2983F7-7014-4EF2-911E-E138378E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24" y="785122"/>
            <a:ext cx="8892330" cy="248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20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Referencias “Vibes”</a:t>
            </a:r>
          </a:p>
        </p:txBody>
      </p:sp>
      <p:pic>
        <p:nvPicPr>
          <p:cNvPr id="16" name="Picture 8" descr="Image">
            <a:extLst>
              <a:ext uri="{FF2B5EF4-FFF2-40B4-BE49-F238E27FC236}">
                <a16:creationId xmlns:a16="http://schemas.microsoft.com/office/drawing/2014/main" id="{76C350B2-75DB-4ADB-ABA2-E1F98160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5" y="1176435"/>
            <a:ext cx="3599288" cy="269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Image">
            <a:extLst>
              <a:ext uri="{FF2B5EF4-FFF2-40B4-BE49-F238E27FC236}">
                <a16:creationId xmlns:a16="http://schemas.microsoft.com/office/drawing/2014/main" id="{D7E749BC-506B-4376-8CE8-D84FEC111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205" y="1176436"/>
            <a:ext cx="3599289" cy="269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DD87755-6A55-4004-938A-D0DC700A5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606" y="1176435"/>
            <a:ext cx="3616192" cy="2710415"/>
          </a:xfrm>
          <a:prstGeom prst="rect">
            <a:avLst/>
          </a:prstGeom>
        </p:spPr>
      </p:pic>
      <p:pic>
        <p:nvPicPr>
          <p:cNvPr id="19" name="Picture 6" descr="Image">
            <a:extLst>
              <a:ext uri="{FF2B5EF4-FFF2-40B4-BE49-F238E27FC236}">
                <a16:creationId xmlns:a16="http://schemas.microsoft.com/office/drawing/2014/main" id="{CA932512-1009-4D11-B289-D5415407F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5" y="3945573"/>
            <a:ext cx="2699467" cy="269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FC9E4D2-E69C-443C-ACEB-16F777306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834" y="3945572"/>
            <a:ext cx="2683952" cy="269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68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Referencias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30348EE-2E76-475E-AC72-61B99786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70" y="1175207"/>
            <a:ext cx="2699467" cy="2704679"/>
          </a:xfrm>
          <a:prstGeom prst="rect">
            <a:avLst/>
          </a:prstGeom>
        </p:spPr>
      </p:pic>
      <p:pic>
        <p:nvPicPr>
          <p:cNvPr id="17" name="Picture 2" descr="Image">
            <a:extLst>
              <a:ext uri="{FF2B5EF4-FFF2-40B4-BE49-F238E27FC236}">
                <a16:creationId xmlns:a16="http://schemas.microsoft.com/office/drawing/2014/main" id="{0AA27ABC-6261-48A2-A9D6-8ABD0E117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4" y="1175207"/>
            <a:ext cx="2699467" cy="269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8BF4314-DDD8-4166-B010-224F7E964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598" y="1175207"/>
            <a:ext cx="1378483" cy="269946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D50A022-725F-4B5D-90D9-A65175903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936" y="1175207"/>
            <a:ext cx="1501063" cy="2699467"/>
          </a:xfrm>
          <a:prstGeom prst="rect">
            <a:avLst/>
          </a:prstGeom>
        </p:spPr>
      </p:pic>
      <p:pic>
        <p:nvPicPr>
          <p:cNvPr id="22" name="Picture 2" descr="Virtua Quest - Two Button Crew">
            <a:extLst>
              <a:ext uri="{FF2B5EF4-FFF2-40B4-BE49-F238E27FC236}">
                <a16:creationId xmlns:a16="http://schemas.microsoft.com/office/drawing/2014/main" id="{C01AE584-72D2-497A-986D-2E307B5F3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4" y="3940182"/>
            <a:ext cx="3599289" cy="269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773B0F3-5BDF-4BBE-ABDA-8A8CD20C0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0988" y="3940182"/>
            <a:ext cx="4808427" cy="26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15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General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aspecto visual del juego.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33AA3DD-825D-40A9-92F3-46E5EED87B7A}"/>
              </a:ext>
            </a:extLst>
          </p:cNvPr>
          <p:cNvSpPr/>
          <p:nvPr/>
        </p:nvSpPr>
        <p:spPr>
          <a:xfrm>
            <a:off x="171415" y="1815891"/>
            <a:ext cx="11858397" cy="1472593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Características: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Basada en la estética de juegos Y2K.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Basada en juegos de la Sexta generación (</a:t>
            </a:r>
            <a:r>
              <a:rPr lang="es-MX" sz="1200" dirty="0" err="1">
                <a:solidFill>
                  <a:schemeClr val="tx1"/>
                </a:solidFill>
              </a:rPr>
              <a:t>Dreamcast</a:t>
            </a:r>
            <a:r>
              <a:rPr lang="es-MX" sz="1200" dirty="0">
                <a:solidFill>
                  <a:schemeClr val="tx1"/>
                </a:solidFill>
              </a:rPr>
              <a:t>, Xbox, PS2, </a:t>
            </a:r>
            <a:r>
              <a:rPr lang="es-MX" sz="1200" dirty="0" err="1">
                <a:solidFill>
                  <a:schemeClr val="tx1"/>
                </a:solidFill>
              </a:rPr>
              <a:t>GameCube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Minimalista en elementos.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Fuente – jtg_espaniol (Letra de Joaquín Torres García).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Geometría exagerada en polígonos,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Texturas realistas de calidad media y colores brillantes.</a:t>
            </a:r>
          </a:p>
          <a:p>
            <a:pPr lvl="1" algn="just"/>
            <a:r>
              <a:rPr lang="es-MX" sz="1200" dirty="0">
                <a:solidFill>
                  <a:schemeClr val="tx1"/>
                </a:solidFill>
              </a:rPr>
              <a:t>Inspiraciones Principales:</a:t>
            </a: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Crazy Taxi</a:t>
            </a: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</a:t>
            </a: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</a:t>
            </a:r>
          </a:p>
        </p:txBody>
      </p:sp>
      <p:pic>
        <p:nvPicPr>
          <p:cNvPr id="13" name="Picture 12" descr="Una versión completamente nueva y masiva de Crazy Taxi está en desarrollo">
            <a:extLst>
              <a:ext uri="{FF2B5EF4-FFF2-40B4-BE49-F238E27FC236}">
                <a16:creationId xmlns:a16="http://schemas.microsoft.com/office/drawing/2014/main" id="{922E2AE6-D93F-4AA2-A413-FD3929F58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71414" y="4236440"/>
            <a:ext cx="4253695" cy="23927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340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ony hotsell hawk's underground">
            <a:extLst>
              <a:ext uri="{FF2B5EF4-FFF2-40B4-BE49-F238E27FC236}">
                <a16:creationId xmlns:a16="http://schemas.microsoft.com/office/drawing/2014/main" id="{8651FC2D-F42B-49BA-BB48-CA8B7008E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" r="508" b="-152"/>
          <a:stretch/>
        </p:blipFill>
        <p:spPr bwMode="auto">
          <a:xfrm>
            <a:off x="74916" y="1836576"/>
            <a:ext cx="2725840" cy="154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ation Square (Sonic Adventure) | Sonic Wiki Zone | Fandom">
            <a:extLst>
              <a:ext uri="{FF2B5EF4-FFF2-40B4-BE49-F238E27FC236}">
                <a16:creationId xmlns:a16="http://schemas.microsoft.com/office/drawing/2014/main" id="{E20ED98A-8B03-4346-87F6-44F8DF9B8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868" y="120120"/>
            <a:ext cx="2295044" cy="1542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pic>
        <p:nvPicPr>
          <p:cNvPr id="4" name="Picture 6" descr="El mítico 'GTA San Andreas', gratis por tiempo limitado: así puedes  conseguirlo | Ciencia y tecnología | Actualidad | Cadena SER">
            <a:extLst>
              <a:ext uri="{FF2B5EF4-FFF2-40B4-BE49-F238E27FC236}">
                <a16:creationId xmlns:a16="http://schemas.microsoft.com/office/drawing/2014/main" id="{D9A9EDD9-20E8-4659-814F-339EF77CD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991" y="3526460"/>
            <a:ext cx="2716872" cy="1542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pic>
        <p:nvPicPr>
          <p:cNvPr id="9" name="Picture 12" descr="Una versión completamente nueva y masiva de Crazy Taxi está en desarrollo">
            <a:extLst>
              <a:ext uri="{FF2B5EF4-FFF2-40B4-BE49-F238E27FC236}">
                <a16:creationId xmlns:a16="http://schemas.microsoft.com/office/drawing/2014/main" id="{7DE924B3-EFE7-4CBC-94FF-0D48792CC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4916" y="3536383"/>
            <a:ext cx="2741469" cy="15420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8" descr="Jet Set Radio HD - Review - YouTube">
            <a:extLst>
              <a:ext uri="{FF2B5EF4-FFF2-40B4-BE49-F238E27FC236}">
                <a16:creationId xmlns:a16="http://schemas.microsoft.com/office/drawing/2014/main" id="{3EB2C638-0462-4F43-84CB-E57E8D462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46" y="120120"/>
            <a:ext cx="2744750" cy="1550977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atchet &amp; Clank: Size Matters | Ratchet &amp; Clank Wiki | Fandom">
            <a:extLst>
              <a:ext uri="{FF2B5EF4-FFF2-40B4-BE49-F238E27FC236}">
                <a16:creationId xmlns:a16="http://schemas.microsoft.com/office/drawing/2014/main" id="{65075D9A-C507-4BB7-B2C4-B76986F26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823" y="120122"/>
            <a:ext cx="2735937" cy="15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E436EEE-F913-46FA-8ED9-DAA5A1EAD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6" y="120122"/>
            <a:ext cx="2738821" cy="1550979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</p:pic>
      <p:pic>
        <p:nvPicPr>
          <p:cNvPr id="14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74D47C4F-A42A-42D8-9EA8-426DD4087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659" y="5233057"/>
            <a:ext cx="2733204" cy="1544452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8C2C3FB-F557-4E24-881E-86B6FDB93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823" y="1836576"/>
            <a:ext cx="2727297" cy="154111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Super Mario 3D All-Stars' classic games have aged remarkably well">
            <a:extLst>
              <a:ext uri="{FF2B5EF4-FFF2-40B4-BE49-F238E27FC236}">
                <a16:creationId xmlns:a16="http://schemas.microsoft.com/office/drawing/2014/main" id="{B8570D3B-5A63-442F-B63C-55B6B54D2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46" y="1833182"/>
            <a:ext cx="2727297" cy="154111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Jak and Daxter: The Precursor Legacy PS2 Gameplay HD (PCSX2)">
            <a:extLst>
              <a:ext uri="{FF2B5EF4-FFF2-40B4-BE49-F238E27FC236}">
                <a16:creationId xmlns:a16="http://schemas.microsoft.com/office/drawing/2014/main" id="{67AD5696-2794-44A0-9227-FC6637926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8" y="5237208"/>
            <a:ext cx="2727297" cy="154111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Mortal Kombat Fan Is Remastering Deception">
            <a:extLst>
              <a:ext uri="{FF2B5EF4-FFF2-40B4-BE49-F238E27FC236}">
                <a16:creationId xmlns:a16="http://schemas.microsoft.com/office/drawing/2014/main" id="{2570ED4C-105E-49D1-BFCC-90AABE3FC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t="619" r="5354" b="413"/>
          <a:stretch/>
        </p:blipFill>
        <p:spPr bwMode="auto">
          <a:xfrm>
            <a:off x="5832934" y="5233055"/>
            <a:ext cx="2724346" cy="1544452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he Simpsons Hit and Run 'Speed Rocket'&lt;br/&gt; — sabukaru">
            <a:extLst>
              <a:ext uri="{FF2B5EF4-FFF2-40B4-BE49-F238E27FC236}">
                <a16:creationId xmlns:a16="http://schemas.microsoft.com/office/drawing/2014/main" id="{97A1D1CE-B8E5-4E01-822C-8808171A6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0659" y="3533192"/>
            <a:ext cx="2745694" cy="15444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665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60">
            <a:extLst>
              <a:ext uri="{FF2B5EF4-FFF2-40B4-BE49-F238E27FC236}">
                <a16:creationId xmlns:a16="http://schemas.microsoft.com/office/drawing/2014/main" id="{E0ABD5E2-1BA3-4102-AC5F-B8AF0166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FA666325-2BE9-4F4D-9BD3-BD2A96F0BB81}"/>
              </a:ext>
            </a:extLst>
          </p:cNvPr>
          <p:cNvSpPr/>
          <p:nvPr/>
        </p:nvSpPr>
        <p:spPr>
          <a:xfrm>
            <a:off x="171416" y="1811518"/>
            <a:ext cx="4291528" cy="1617482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Elementos Interfaz: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Juego a pie: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Barra de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 Vidas.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del objeto principal.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Minimapa / Buzón de notificaciones.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752A68EB-51E2-4180-AA2A-56420A032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029"/>
          <a:stretch/>
        </p:blipFill>
        <p:spPr>
          <a:xfrm>
            <a:off x="10175513" y="5520453"/>
            <a:ext cx="1757697" cy="940214"/>
          </a:xfrm>
          <a:prstGeom prst="rect">
            <a:avLst/>
          </a:prstGeom>
        </p:spPr>
      </p:pic>
      <p:sp>
        <p:nvSpPr>
          <p:cNvPr id="49" name="Elipse 48">
            <a:extLst>
              <a:ext uri="{FF2B5EF4-FFF2-40B4-BE49-F238E27FC236}">
                <a16:creationId xmlns:a16="http://schemas.microsoft.com/office/drawing/2014/main" id="{5A4DA8D8-F577-490E-AF8F-5CF2273C71FB}"/>
              </a:ext>
            </a:extLst>
          </p:cNvPr>
          <p:cNvSpPr/>
          <p:nvPr/>
        </p:nvSpPr>
        <p:spPr>
          <a:xfrm>
            <a:off x="11743001" y="544317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3F42ECB9-C96A-48B0-AA03-50751C4253F8}"/>
              </a:ext>
            </a:extLst>
          </p:cNvPr>
          <p:cNvGrpSpPr/>
          <p:nvPr/>
        </p:nvGrpSpPr>
        <p:grpSpPr>
          <a:xfrm>
            <a:off x="4635152" y="1889897"/>
            <a:ext cx="3621390" cy="1028325"/>
            <a:chOff x="2290195" y="1169757"/>
            <a:chExt cx="3538356" cy="890070"/>
          </a:xfrm>
        </p:grpSpPr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E5A811FC-5BB5-4A6E-BB51-FD03FA19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195" y="1169757"/>
              <a:ext cx="3538356" cy="890070"/>
            </a:xfrm>
            <a:prstGeom prst="rect">
              <a:avLst/>
            </a:prstGeom>
          </p:spPr>
        </p:pic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94AA3FB1-4334-4F2A-B29A-DE60EECFD4C3}"/>
                </a:ext>
              </a:extLst>
            </p:cNvPr>
            <p:cNvGrpSpPr/>
            <p:nvPr/>
          </p:nvGrpSpPr>
          <p:grpSpPr>
            <a:xfrm>
              <a:off x="3473968" y="1477763"/>
              <a:ext cx="1695395" cy="542351"/>
              <a:chOff x="3473968" y="1167370"/>
              <a:chExt cx="1695395" cy="542351"/>
            </a:xfrm>
          </p:grpSpPr>
          <p:pic>
            <p:nvPicPr>
              <p:cNvPr id="54" name="Imagen 53">
                <a:extLst>
                  <a:ext uri="{FF2B5EF4-FFF2-40B4-BE49-F238E27FC236}">
                    <a16:creationId xmlns:a16="http://schemas.microsoft.com/office/drawing/2014/main" id="{5DA69B8C-F637-406E-A493-7F58B7B32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3968" y="1167370"/>
                <a:ext cx="813527" cy="542351"/>
              </a:xfrm>
              <a:prstGeom prst="rect">
                <a:avLst/>
              </a:prstGeom>
            </p:spPr>
          </p:pic>
          <p:sp>
            <p:nvSpPr>
              <p:cNvPr id="55" name="Forma libre: forma 54">
                <a:extLst>
                  <a:ext uri="{FF2B5EF4-FFF2-40B4-BE49-F238E27FC236}">
                    <a16:creationId xmlns:a16="http://schemas.microsoft.com/office/drawing/2014/main" id="{DED0FE04-126D-4DFA-AD18-83433D778FB5}"/>
                  </a:ext>
                </a:extLst>
              </p:cNvPr>
              <p:cNvSpPr/>
              <p:nvPr/>
            </p:nvSpPr>
            <p:spPr>
              <a:xfrm>
                <a:off x="4687653" y="1302264"/>
                <a:ext cx="221620" cy="277437"/>
              </a:xfrm>
              <a:custGeom>
                <a:avLst/>
                <a:gdLst/>
                <a:ahLst/>
                <a:cxnLst/>
                <a:rect l="l" t="t" r="r" b="b"/>
                <a:pathLst>
                  <a:path w="242185" h="303182">
                    <a:moveTo>
                      <a:pt x="118593" y="0"/>
                    </a:moveTo>
                    <a:cubicBezTo>
                      <a:pt x="156857" y="0"/>
                      <a:pt x="184522" y="7133"/>
                      <a:pt x="201588" y="21399"/>
                    </a:cubicBezTo>
                    <a:cubicBezTo>
                      <a:pt x="218653" y="35665"/>
                      <a:pt x="227186" y="53597"/>
                      <a:pt x="227186" y="75196"/>
                    </a:cubicBezTo>
                    <a:cubicBezTo>
                      <a:pt x="227186" y="87862"/>
                      <a:pt x="223719" y="99328"/>
                      <a:pt x="216787" y="109594"/>
                    </a:cubicBezTo>
                    <a:cubicBezTo>
                      <a:pt x="209854" y="119860"/>
                      <a:pt x="199388" y="128859"/>
                      <a:pt x="185389" y="136592"/>
                    </a:cubicBezTo>
                    <a:cubicBezTo>
                      <a:pt x="196721" y="139392"/>
                      <a:pt x="205387" y="142658"/>
                      <a:pt x="211387" y="146391"/>
                    </a:cubicBezTo>
                    <a:cubicBezTo>
                      <a:pt x="221120" y="152391"/>
                      <a:pt x="228686" y="160290"/>
                      <a:pt x="234086" y="170090"/>
                    </a:cubicBezTo>
                    <a:cubicBezTo>
                      <a:pt x="239485" y="179889"/>
                      <a:pt x="242185" y="191589"/>
                      <a:pt x="242185" y="205188"/>
                    </a:cubicBezTo>
                    <a:cubicBezTo>
                      <a:pt x="242185" y="222253"/>
                      <a:pt x="237719" y="238619"/>
                      <a:pt x="228786" y="254285"/>
                    </a:cubicBezTo>
                    <a:cubicBezTo>
                      <a:pt x="219853" y="269950"/>
                      <a:pt x="206987" y="282016"/>
                      <a:pt x="190188" y="290483"/>
                    </a:cubicBezTo>
                    <a:cubicBezTo>
                      <a:pt x="173389" y="298949"/>
                      <a:pt x="151324" y="303182"/>
                      <a:pt x="123992" y="303182"/>
                    </a:cubicBezTo>
                    <a:cubicBezTo>
                      <a:pt x="97327" y="303182"/>
                      <a:pt x="76295" y="300049"/>
                      <a:pt x="60896" y="293782"/>
                    </a:cubicBezTo>
                    <a:cubicBezTo>
                      <a:pt x="45497" y="287516"/>
                      <a:pt x="32831" y="278350"/>
                      <a:pt x="22898" y="266284"/>
                    </a:cubicBezTo>
                    <a:cubicBezTo>
                      <a:pt x="12966" y="254218"/>
                      <a:pt x="5333" y="239052"/>
                      <a:pt x="0" y="220787"/>
                    </a:cubicBezTo>
                    <a:lnTo>
                      <a:pt x="81395" y="209987"/>
                    </a:lnTo>
                    <a:cubicBezTo>
                      <a:pt x="84595" y="226386"/>
                      <a:pt x="89561" y="237752"/>
                      <a:pt x="96294" y="244085"/>
                    </a:cubicBezTo>
                    <a:cubicBezTo>
                      <a:pt x="103027" y="250418"/>
                      <a:pt x="111593" y="253585"/>
                      <a:pt x="121992" y="253585"/>
                    </a:cubicBezTo>
                    <a:cubicBezTo>
                      <a:pt x="132925" y="253585"/>
                      <a:pt x="142025" y="249585"/>
                      <a:pt x="149291" y="241586"/>
                    </a:cubicBezTo>
                    <a:cubicBezTo>
                      <a:pt x="156557" y="233586"/>
                      <a:pt x="160190" y="222920"/>
                      <a:pt x="160190" y="209587"/>
                    </a:cubicBezTo>
                    <a:cubicBezTo>
                      <a:pt x="160190" y="195988"/>
                      <a:pt x="156690" y="185456"/>
                      <a:pt x="149691" y="177989"/>
                    </a:cubicBezTo>
                    <a:cubicBezTo>
                      <a:pt x="142691" y="170523"/>
                      <a:pt x="133192" y="166790"/>
                      <a:pt x="121192" y="166790"/>
                    </a:cubicBezTo>
                    <a:cubicBezTo>
                      <a:pt x="114793" y="166790"/>
                      <a:pt x="105993" y="168390"/>
                      <a:pt x="94794" y="171590"/>
                    </a:cubicBezTo>
                    <a:lnTo>
                      <a:pt x="98994" y="113393"/>
                    </a:lnTo>
                    <a:cubicBezTo>
                      <a:pt x="103527" y="114060"/>
                      <a:pt x="107060" y="114393"/>
                      <a:pt x="109593" y="114393"/>
                    </a:cubicBezTo>
                    <a:cubicBezTo>
                      <a:pt x="120259" y="114393"/>
                      <a:pt x="129159" y="110993"/>
                      <a:pt x="136292" y="104194"/>
                    </a:cubicBezTo>
                    <a:cubicBezTo>
                      <a:pt x="143424" y="97394"/>
                      <a:pt x="146991" y="89328"/>
                      <a:pt x="146991" y="79995"/>
                    </a:cubicBezTo>
                    <a:cubicBezTo>
                      <a:pt x="146991" y="71063"/>
                      <a:pt x="144324" y="63930"/>
                      <a:pt x="138991" y="58597"/>
                    </a:cubicBezTo>
                    <a:cubicBezTo>
                      <a:pt x="133658" y="53264"/>
                      <a:pt x="126325" y="50597"/>
                      <a:pt x="116993" y="50597"/>
                    </a:cubicBezTo>
                    <a:cubicBezTo>
                      <a:pt x="107393" y="50597"/>
                      <a:pt x="99594" y="53497"/>
                      <a:pt x="93594" y="59297"/>
                    </a:cubicBezTo>
                    <a:cubicBezTo>
                      <a:pt x="87594" y="65096"/>
                      <a:pt x="83528" y="75262"/>
                      <a:pt x="81395" y="89795"/>
                    </a:cubicBezTo>
                    <a:lnTo>
                      <a:pt x="4400" y="75996"/>
                    </a:lnTo>
                    <a:cubicBezTo>
                      <a:pt x="10799" y="51464"/>
                      <a:pt x="23098" y="32665"/>
                      <a:pt x="41297" y="19599"/>
                    </a:cubicBezTo>
                    <a:cubicBezTo>
                      <a:pt x="59496" y="6533"/>
                      <a:pt x="85261" y="0"/>
                      <a:pt x="118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orma libre: forma 55">
                <a:extLst>
                  <a:ext uri="{FF2B5EF4-FFF2-40B4-BE49-F238E27FC236}">
                    <a16:creationId xmlns:a16="http://schemas.microsoft.com/office/drawing/2014/main" id="{922F1BCC-F536-4F20-B356-2A842D999E35}"/>
                  </a:ext>
                </a:extLst>
              </p:cNvPr>
              <p:cNvSpPr/>
              <p:nvPr/>
            </p:nvSpPr>
            <p:spPr>
              <a:xfrm>
                <a:off x="4934932" y="1302264"/>
                <a:ext cx="234431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56185" h="298182">
                    <a:moveTo>
                      <a:pt x="148391" y="0"/>
                    </a:moveTo>
                    <a:lnTo>
                      <a:pt x="219387" y="0"/>
                    </a:lnTo>
                    <a:lnTo>
                      <a:pt x="219387" y="180189"/>
                    </a:lnTo>
                    <a:lnTo>
                      <a:pt x="256185" y="180189"/>
                    </a:lnTo>
                    <a:lnTo>
                      <a:pt x="256185" y="243385"/>
                    </a:lnTo>
                    <a:lnTo>
                      <a:pt x="219387" y="243385"/>
                    </a:lnTo>
                    <a:lnTo>
                      <a:pt x="219387" y="298182"/>
                    </a:lnTo>
                    <a:lnTo>
                      <a:pt x="148391" y="298182"/>
                    </a:lnTo>
                    <a:lnTo>
                      <a:pt x="148391" y="243385"/>
                    </a:lnTo>
                    <a:lnTo>
                      <a:pt x="0" y="243385"/>
                    </a:lnTo>
                    <a:lnTo>
                      <a:pt x="0" y="176389"/>
                    </a:lnTo>
                    <a:lnTo>
                      <a:pt x="148391" y="0"/>
                    </a:lnTo>
                    <a:close/>
                    <a:moveTo>
                      <a:pt x="148391" y="87923"/>
                    </a:moveTo>
                    <a:lnTo>
                      <a:pt x="69983" y="180189"/>
                    </a:lnTo>
                    <a:lnTo>
                      <a:pt x="148391" y="180189"/>
                    </a:lnTo>
                    <a:lnTo>
                      <a:pt x="148391" y="879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Forma libre: forma 56">
                <a:extLst>
                  <a:ext uri="{FF2B5EF4-FFF2-40B4-BE49-F238E27FC236}">
                    <a16:creationId xmlns:a16="http://schemas.microsoft.com/office/drawing/2014/main" id="{7EC56DEB-F580-46C7-BE85-222C5DE99DD8}"/>
                  </a:ext>
                </a:extLst>
              </p:cNvPr>
              <p:cNvSpPr/>
              <p:nvPr/>
            </p:nvSpPr>
            <p:spPr>
              <a:xfrm>
                <a:off x="4301877" y="1380774"/>
                <a:ext cx="245776" cy="194352"/>
              </a:xfrm>
              <a:custGeom>
                <a:avLst/>
                <a:gdLst/>
                <a:ahLst/>
                <a:cxnLst/>
                <a:rect l="l" t="t" r="r" b="b"/>
                <a:pathLst>
                  <a:path w="268583" h="212387">
                    <a:moveTo>
                      <a:pt x="3999" y="0"/>
                    </a:moveTo>
                    <a:lnTo>
                      <a:pt x="100593" y="0"/>
                    </a:lnTo>
                    <a:lnTo>
                      <a:pt x="134291" y="59196"/>
                    </a:lnTo>
                    <a:lnTo>
                      <a:pt x="173589" y="0"/>
                    </a:lnTo>
                    <a:lnTo>
                      <a:pt x="263384" y="0"/>
                    </a:lnTo>
                    <a:lnTo>
                      <a:pt x="190932" y="101194"/>
                    </a:lnTo>
                    <a:lnTo>
                      <a:pt x="268583" y="212387"/>
                    </a:lnTo>
                    <a:lnTo>
                      <a:pt x="173589" y="212387"/>
                    </a:lnTo>
                    <a:lnTo>
                      <a:pt x="134291" y="143991"/>
                    </a:lnTo>
                    <a:lnTo>
                      <a:pt x="88194" y="212387"/>
                    </a:lnTo>
                    <a:lnTo>
                      <a:pt x="0" y="212387"/>
                    </a:lnTo>
                    <a:lnTo>
                      <a:pt x="77139" y="101194"/>
                    </a:lnTo>
                    <a:lnTo>
                      <a:pt x="3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4306CF12-9FC4-4173-A1EA-00AB5A787B74}"/>
              </a:ext>
            </a:extLst>
          </p:cNvPr>
          <p:cNvSpPr/>
          <p:nvPr/>
        </p:nvSpPr>
        <p:spPr>
          <a:xfrm>
            <a:off x="6105525" y="188989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C2F39BD8-17D6-4F62-B9E6-A61860FC83C3}"/>
              </a:ext>
            </a:extLst>
          </p:cNvPr>
          <p:cNvSpPr/>
          <p:nvPr/>
        </p:nvSpPr>
        <p:spPr>
          <a:xfrm>
            <a:off x="4835804" y="2283884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70B59900-54A9-41A1-BFFD-48028F06CBA6}"/>
              </a:ext>
            </a:extLst>
          </p:cNvPr>
          <p:cNvSpPr/>
          <p:nvPr/>
        </p:nvSpPr>
        <p:spPr>
          <a:xfrm>
            <a:off x="6167998" y="248358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959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2" descr="Jak and Daxter | Logopedia | Fandom">
            <a:extLst>
              <a:ext uri="{FF2B5EF4-FFF2-40B4-BE49-F238E27FC236}">
                <a16:creationId xmlns:a16="http://schemas.microsoft.com/office/drawing/2014/main" id="{5F843D21-C416-47C2-AC98-E3661256F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8" t="-553" r="37115" b="38450"/>
          <a:stretch/>
        </p:blipFill>
        <p:spPr bwMode="auto">
          <a:xfrm>
            <a:off x="3219510" y="4761623"/>
            <a:ext cx="1365137" cy="94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">
            <a:extLst>
              <a:ext uri="{FF2B5EF4-FFF2-40B4-BE49-F238E27FC236}">
                <a16:creationId xmlns:a16="http://schemas.microsoft.com/office/drawing/2014/main" id="{617E3BED-60D3-48A0-9683-F2E4AD9E4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59" t="24353" r="12659" b="45440"/>
          <a:stretch/>
        </p:blipFill>
        <p:spPr bwMode="auto">
          <a:xfrm>
            <a:off x="3219510" y="5783556"/>
            <a:ext cx="1365137" cy="954000"/>
          </a:xfrm>
          <a:prstGeom prst="roundRect">
            <a:avLst>
              <a:gd name="adj" fmla="val 418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RollerCoaster Tycoon Logo Transparent by FrameRater on DeviantArt">
            <a:extLst>
              <a:ext uri="{FF2B5EF4-FFF2-40B4-BE49-F238E27FC236}">
                <a16:creationId xmlns:a16="http://schemas.microsoft.com/office/drawing/2014/main" id="{00893094-B4B2-4376-9BF5-B7435C495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0" t="39108" r="17188" b="2392"/>
          <a:stretch/>
        </p:blipFill>
        <p:spPr bwMode="auto">
          <a:xfrm>
            <a:off x="4676731" y="5791944"/>
            <a:ext cx="1380613" cy="9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Super Mario Sunshine | Logopedia | Fandom">
            <a:extLst>
              <a:ext uri="{FF2B5EF4-FFF2-40B4-BE49-F238E27FC236}">
                <a16:creationId xmlns:a16="http://schemas.microsoft.com/office/drawing/2014/main" id="{7572CFB8-6AE7-4813-8F41-B1383374C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" t="81453" r="85761" b="5080"/>
          <a:stretch/>
        </p:blipFill>
        <p:spPr bwMode="auto">
          <a:xfrm>
            <a:off x="4676732" y="4761628"/>
            <a:ext cx="1380613" cy="954000"/>
          </a:xfrm>
          <a:prstGeom prst="roundRect">
            <a:avLst>
              <a:gd name="adj" fmla="val 43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D8573485-73FC-4F0B-8BA1-82EB20FFF087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Titulo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85326DF-9F31-43F5-A631-C004B626BF04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arte detrás del logo y titulo del juego.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2FBC8090-706A-47C9-A7F7-7CD49226B9A0}"/>
              </a:ext>
            </a:extLst>
          </p:cNvPr>
          <p:cNvSpPr/>
          <p:nvPr/>
        </p:nvSpPr>
        <p:spPr>
          <a:xfrm>
            <a:off x="171418" y="1786481"/>
            <a:ext cx="5885930" cy="403176"/>
          </a:xfrm>
          <a:prstGeom prst="roundRect">
            <a:avLst>
              <a:gd name="adj" fmla="val 1454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Referencias: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76C585A8-2598-4CC1-B91C-F8EE6CF855F2}"/>
              </a:ext>
            </a:extLst>
          </p:cNvPr>
          <p:cNvSpPr/>
          <p:nvPr/>
        </p:nvSpPr>
        <p:spPr>
          <a:xfrm>
            <a:off x="171416" y="2244931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247B320B-997B-4727-B2BB-EFEEB173686C}"/>
              </a:ext>
            </a:extLst>
          </p:cNvPr>
          <p:cNvSpPr/>
          <p:nvPr/>
        </p:nvSpPr>
        <p:spPr>
          <a:xfrm>
            <a:off x="2164719" y="2244931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4FCA6849-6D15-4017-881D-BB333EE78B4A}"/>
              </a:ext>
            </a:extLst>
          </p:cNvPr>
          <p:cNvSpPr/>
          <p:nvPr/>
        </p:nvSpPr>
        <p:spPr>
          <a:xfrm>
            <a:off x="4158022" y="2244931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5378B5BD-12A9-4E85-8C60-0C0EA76A0732}"/>
              </a:ext>
            </a:extLst>
          </p:cNvPr>
          <p:cNvSpPr/>
          <p:nvPr/>
        </p:nvSpPr>
        <p:spPr>
          <a:xfrm>
            <a:off x="171418" y="3503280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77E0BE7A-E240-424D-9E87-5ED747A825D9}"/>
              </a:ext>
            </a:extLst>
          </p:cNvPr>
          <p:cNvSpPr/>
          <p:nvPr/>
        </p:nvSpPr>
        <p:spPr>
          <a:xfrm>
            <a:off x="2164721" y="3503280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715B3F70-E095-483D-8E17-AB0B831EAF52}"/>
              </a:ext>
            </a:extLst>
          </p:cNvPr>
          <p:cNvSpPr/>
          <p:nvPr/>
        </p:nvSpPr>
        <p:spPr>
          <a:xfrm>
            <a:off x="4158024" y="3503280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2" name="Rectángulo: esquinas redondeadas 81">
            <a:extLst>
              <a:ext uri="{FF2B5EF4-FFF2-40B4-BE49-F238E27FC236}">
                <a16:creationId xmlns:a16="http://schemas.microsoft.com/office/drawing/2014/main" id="{EB8E0838-080D-49B3-B4BB-D18FEA20E761}"/>
              </a:ext>
            </a:extLst>
          </p:cNvPr>
          <p:cNvSpPr/>
          <p:nvPr/>
        </p:nvSpPr>
        <p:spPr>
          <a:xfrm>
            <a:off x="171415" y="4761628"/>
            <a:ext cx="2954173" cy="197593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sz="1600" u="sng" dirty="0">
                <a:solidFill>
                  <a:schemeClr val="tx1"/>
                </a:solidFill>
              </a:rPr>
              <a:t>Elementos a destacar: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Variedad de colores y formas exageradas.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Capas de profundidad.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Uso de texturas.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Titulo en 3D.</a:t>
            </a:r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3F813750-9457-4C30-86DC-9E9C24250B43}"/>
              </a:ext>
            </a:extLst>
          </p:cNvPr>
          <p:cNvSpPr/>
          <p:nvPr/>
        </p:nvSpPr>
        <p:spPr>
          <a:xfrm>
            <a:off x="3204035" y="4761628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4" name="Rectángulo: esquinas redondeadas 83">
            <a:extLst>
              <a:ext uri="{FF2B5EF4-FFF2-40B4-BE49-F238E27FC236}">
                <a16:creationId xmlns:a16="http://schemas.microsoft.com/office/drawing/2014/main" id="{60D57F27-7B9D-417E-B1E6-CF3699EB3745}"/>
              </a:ext>
            </a:extLst>
          </p:cNvPr>
          <p:cNvSpPr/>
          <p:nvPr/>
        </p:nvSpPr>
        <p:spPr>
          <a:xfrm>
            <a:off x="3204035" y="5783561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9E77683C-39EE-4A75-9974-580894923EF7}"/>
              </a:ext>
            </a:extLst>
          </p:cNvPr>
          <p:cNvSpPr/>
          <p:nvPr/>
        </p:nvSpPr>
        <p:spPr>
          <a:xfrm>
            <a:off x="4676735" y="4761628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9D91FFDB-F370-45AA-BB31-9D63FF976F14}"/>
              </a:ext>
            </a:extLst>
          </p:cNvPr>
          <p:cNvSpPr/>
          <p:nvPr/>
        </p:nvSpPr>
        <p:spPr>
          <a:xfrm>
            <a:off x="4676735" y="5783561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93" name="Picture 2" descr="Jak and Daxter | Logopedia | Fandom">
            <a:extLst>
              <a:ext uri="{FF2B5EF4-FFF2-40B4-BE49-F238E27FC236}">
                <a16:creationId xmlns:a16="http://schemas.microsoft.com/office/drawing/2014/main" id="{92024735-92A3-4726-B843-A03468411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790" y="2365016"/>
            <a:ext cx="1735788" cy="95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8" descr="Soulcalibur | Crossover Wiki | Fandom">
            <a:extLst>
              <a:ext uri="{FF2B5EF4-FFF2-40B4-BE49-F238E27FC236}">
                <a16:creationId xmlns:a16="http://schemas.microsoft.com/office/drawing/2014/main" id="{B21DC3F6-5E63-44EF-AEBE-13C5C22A8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329" y="3819710"/>
            <a:ext cx="1760709" cy="55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>
            <a:extLst>
              <a:ext uri="{FF2B5EF4-FFF2-40B4-BE49-F238E27FC236}">
                <a16:creationId xmlns:a16="http://schemas.microsoft.com/office/drawing/2014/main" id="{698D82D1-FE42-429F-AAEF-A39C95338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19" y="2475717"/>
            <a:ext cx="1608923" cy="7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RollerCoaster Tycoon Logo Transparent by FrameRater on DeviantArt">
            <a:extLst>
              <a:ext uri="{FF2B5EF4-FFF2-40B4-BE49-F238E27FC236}">
                <a16:creationId xmlns:a16="http://schemas.microsoft.com/office/drawing/2014/main" id="{E2FE7EBD-CDFA-42A4-9631-99DD8301B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74" y="3615244"/>
            <a:ext cx="1715228" cy="9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Super Mario Sunshine | Logopedia | Fandom">
            <a:extLst>
              <a:ext uri="{FF2B5EF4-FFF2-40B4-BE49-F238E27FC236}">
                <a16:creationId xmlns:a16="http://schemas.microsoft.com/office/drawing/2014/main" id="{ED7F7F79-261F-4C74-81D3-1C3F1EDFA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16" y="2314682"/>
            <a:ext cx="1608923" cy="10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>
            <a:extLst>
              <a:ext uri="{FF2B5EF4-FFF2-40B4-BE49-F238E27FC236}">
                <a16:creationId xmlns:a16="http://schemas.microsoft.com/office/drawing/2014/main" id="{1C193146-6384-4771-BAEA-CB2DD509D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2" y="3789688"/>
            <a:ext cx="1785629" cy="6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Elipse 107">
            <a:extLst>
              <a:ext uri="{FF2B5EF4-FFF2-40B4-BE49-F238E27FC236}">
                <a16:creationId xmlns:a16="http://schemas.microsoft.com/office/drawing/2014/main" id="{C9D06972-ED51-477C-BAF1-31A5EF733CE9}"/>
              </a:ext>
            </a:extLst>
          </p:cNvPr>
          <p:cNvSpPr/>
          <p:nvPr/>
        </p:nvSpPr>
        <p:spPr>
          <a:xfrm>
            <a:off x="3286824" y="481915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109" name="Elipse 108">
            <a:extLst>
              <a:ext uri="{FF2B5EF4-FFF2-40B4-BE49-F238E27FC236}">
                <a16:creationId xmlns:a16="http://schemas.microsoft.com/office/drawing/2014/main" id="{0AA0A9C9-3643-4091-B80E-EFC299D71316}"/>
              </a:ext>
            </a:extLst>
          </p:cNvPr>
          <p:cNvSpPr/>
          <p:nvPr/>
        </p:nvSpPr>
        <p:spPr>
          <a:xfrm>
            <a:off x="4802162" y="481915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254B42AB-B90C-4730-9C47-D7EC79149C4A}"/>
              </a:ext>
            </a:extLst>
          </p:cNvPr>
          <p:cNvSpPr/>
          <p:nvPr/>
        </p:nvSpPr>
        <p:spPr>
          <a:xfrm>
            <a:off x="3286824" y="584562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62993C42-ED47-42FE-BB09-0E4894343C3B}"/>
              </a:ext>
            </a:extLst>
          </p:cNvPr>
          <p:cNvSpPr/>
          <p:nvPr/>
        </p:nvSpPr>
        <p:spPr>
          <a:xfrm>
            <a:off x="4802162" y="584562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sp>
        <p:nvSpPr>
          <p:cNvPr id="112" name="Rectángulo: esquinas redondeadas 111">
            <a:extLst>
              <a:ext uri="{FF2B5EF4-FFF2-40B4-BE49-F238E27FC236}">
                <a16:creationId xmlns:a16="http://schemas.microsoft.com/office/drawing/2014/main" id="{6F5916FC-0936-46D8-A3CD-69FB117E1D35}"/>
              </a:ext>
            </a:extLst>
          </p:cNvPr>
          <p:cNvSpPr/>
          <p:nvPr/>
        </p:nvSpPr>
        <p:spPr>
          <a:xfrm>
            <a:off x="6152226" y="1794101"/>
            <a:ext cx="5868356" cy="197593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sz="1600" u="sng" dirty="0">
                <a:solidFill>
                  <a:schemeClr val="tx1"/>
                </a:solidFill>
              </a:rPr>
              <a:t>Concepto 1: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Titulo - Montevideo.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Fuente – jtg_espaniol (Letra de Joaquín Torres García)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Capas – 1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Forma – En forma de mínima parábola hacia arriba. La ultima O de “Montevideo” es remplazada por el Sol de Mayo.</a:t>
            </a:r>
          </a:p>
        </p:txBody>
      </p:sp>
      <p:sp>
        <p:nvSpPr>
          <p:cNvPr id="113" name="Rectángulo: esquinas redondeadas 112">
            <a:extLst>
              <a:ext uri="{FF2B5EF4-FFF2-40B4-BE49-F238E27FC236}">
                <a16:creationId xmlns:a16="http://schemas.microsoft.com/office/drawing/2014/main" id="{ED70C07D-3586-451B-BA54-7084F9558872}"/>
              </a:ext>
            </a:extLst>
          </p:cNvPr>
          <p:cNvSpPr/>
          <p:nvPr/>
        </p:nvSpPr>
        <p:spPr>
          <a:xfrm>
            <a:off x="6152226" y="3833999"/>
            <a:ext cx="1511090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14" name="Rectángulo: esquinas redondeadas 113">
            <a:extLst>
              <a:ext uri="{FF2B5EF4-FFF2-40B4-BE49-F238E27FC236}">
                <a16:creationId xmlns:a16="http://schemas.microsoft.com/office/drawing/2014/main" id="{081ABD3D-9B87-4491-BB41-396A79A6B9EF}"/>
              </a:ext>
            </a:extLst>
          </p:cNvPr>
          <p:cNvSpPr/>
          <p:nvPr/>
        </p:nvSpPr>
        <p:spPr>
          <a:xfrm>
            <a:off x="10509492" y="3834053"/>
            <a:ext cx="1511090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15" name="Rectángulo: esquinas redondeadas 114">
            <a:extLst>
              <a:ext uri="{FF2B5EF4-FFF2-40B4-BE49-F238E27FC236}">
                <a16:creationId xmlns:a16="http://schemas.microsoft.com/office/drawing/2014/main" id="{241F2894-D3F0-4D1E-AD77-C9C815D8066A}"/>
              </a:ext>
            </a:extLst>
          </p:cNvPr>
          <p:cNvSpPr/>
          <p:nvPr/>
        </p:nvSpPr>
        <p:spPr>
          <a:xfrm>
            <a:off x="7724638" y="3833999"/>
            <a:ext cx="272393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117" name="Picture 10" descr="Mario Sports Mix | Logopedia | Fandom">
            <a:extLst>
              <a:ext uri="{FF2B5EF4-FFF2-40B4-BE49-F238E27FC236}">
                <a16:creationId xmlns:a16="http://schemas.microsoft.com/office/drawing/2014/main" id="{25C4A676-622C-454F-9664-31BEC86C2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t="3857" r="1084" b="1576"/>
          <a:stretch/>
        </p:blipFill>
        <p:spPr bwMode="auto">
          <a:xfrm>
            <a:off x="7901028" y="3923065"/>
            <a:ext cx="2365910" cy="101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" name="Grupo 117">
            <a:extLst>
              <a:ext uri="{FF2B5EF4-FFF2-40B4-BE49-F238E27FC236}">
                <a16:creationId xmlns:a16="http://schemas.microsoft.com/office/drawing/2014/main" id="{9E991BD8-9F27-4653-9D29-E66669F68908}"/>
              </a:ext>
            </a:extLst>
          </p:cNvPr>
          <p:cNvGrpSpPr/>
          <p:nvPr/>
        </p:nvGrpSpPr>
        <p:grpSpPr>
          <a:xfrm>
            <a:off x="8013460" y="4558596"/>
            <a:ext cx="2228883" cy="366416"/>
            <a:chOff x="6055620" y="4612647"/>
            <a:chExt cx="2228883" cy="366416"/>
          </a:xfrm>
          <a:solidFill>
            <a:schemeClr val="tx1"/>
          </a:solidFill>
        </p:grpSpPr>
        <p:sp>
          <p:nvSpPr>
            <p:cNvPr id="119" name="Forma libre: forma 118">
              <a:extLst>
                <a:ext uri="{FF2B5EF4-FFF2-40B4-BE49-F238E27FC236}">
                  <a16:creationId xmlns:a16="http://schemas.microsoft.com/office/drawing/2014/main" id="{92AA67EB-C99A-448B-B3AA-761BE85262CB}"/>
                </a:ext>
              </a:extLst>
            </p:cNvPr>
            <p:cNvSpPr/>
            <p:nvPr/>
          </p:nvSpPr>
          <p:spPr>
            <a:xfrm>
              <a:off x="6055620" y="4643307"/>
              <a:ext cx="2207419" cy="335756"/>
            </a:xfrm>
            <a:custGeom>
              <a:avLst/>
              <a:gdLst>
                <a:gd name="connsiteX0" fmla="*/ 0 w 2207419"/>
                <a:gd name="connsiteY0" fmla="*/ 335756 h 335756"/>
                <a:gd name="connsiteX1" fmla="*/ 483394 w 2207419"/>
                <a:gd name="connsiteY1" fmla="*/ 214313 h 335756"/>
                <a:gd name="connsiteX2" fmla="*/ 1159669 w 2207419"/>
                <a:gd name="connsiteY2" fmla="*/ 97631 h 335756"/>
                <a:gd name="connsiteX3" fmla="*/ 1866900 w 2207419"/>
                <a:gd name="connsiteY3" fmla="*/ 16669 h 335756"/>
                <a:gd name="connsiteX4" fmla="*/ 2207419 w 2207419"/>
                <a:gd name="connsiteY4" fmla="*/ 0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7419" h="335756">
                  <a:moveTo>
                    <a:pt x="0" y="335756"/>
                  </a:moveTo>
                  <a:cubicBezTo>
                    <a:pt x="145058" y="294878"/>
                    <a:pt x="290116" y="254000"/>
                    <a:pt x="483394" y="214313"/>
                  </a:cubicBezTo>
                  <a:cubicBezTo>
                    <a:pt x="676672" y="174626"/>
                    <a:pt x="929085" y="130572"/>
                    <a:pt x="1159669" y="97631"/>
                  </a:cubicBezTo>
                  <a:cubicBezTo>
                    <a:pt x="1390253" y="64690"/>
                    <a:pt x="1692275" y="32941"/>
                    <a:pt x="1866900" y="16669"/>
                  </a:cubicBezTo>
                  <a:cubicBezTo>
                    <a:pt x="2041525" y="397"/>
                    <a:pt x="2124472" y="198"/>
                    <a:pt x="2207419" y="0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Triángulo isósceles 119">
              <a:extLst>
                <a:ext uri="{FF2B5EF4-FFF2-40B4-BE49-F238E27FC236}">
                  <a16:creationId xmlns:a16="http://schemas.microsoft.com/office/drawing/2014/main" id="{7EF20224-3539-4B2B-B2B3-C08D136D5EE4}"/>
                </a:ext>
              </a:extLst>
            </p:cNvPr>
            <p:cNvSpPr/>
            <p:nvPr/>
          </p:nvSpPr>
          <p:spPr>
            <a:xfrm rot="5400000">
              <a:off x="8227412" y="4616876"/>
              <a:ext cx="61320" cy="52862"/>
            </a:xfrm>
            <a:prstGeom prst="triangle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1" name="Picture 12">
            <a:extLst>
              <a:ext uri="{FF2B5EF4-FFF2-40B4-BE49-F238E27FC236}">
                <a16:creationId xmlns:a16="http://schemas.microsoft.com/office/drawing/2014/main" id="{A49CE4CD-455B-4B52-AD32-CF8A59F6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857" y="3873029"/>
            <a:ext cx="1112360" cy="111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Imagen 121">
            <a:extLst>
              <a:ext uri="{FF2B5EF4-FFF2-40B4-BE49-F238E27FC236}">
                <a16:creationId xmlns:a16="http://schemas.microsoft.com/office/drawing/2014/main" id="{6C353F6F-3026-4EDA-8DB2-8DEA0F1AD43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" t="4447" r="70845" b="66464"/>
          <a:stretch/>
        </p:blipFill>
        <p:spPr>
          <a:xfrm>
            <a:off x="6182720" y="4132312"/>
            <a:ext cx="1450102" cy="547024"/>
          </a:xfrm>
          <a:prstGeom prst="rect">
            <a:avLst/>
          </a:prstGeom>
        </p:spPr>
      </p:pic>
      <p:grpSp>
        <p:nvGrpSpPr>
          <p:cNvPr id="63" name="Grupo 62">
            <a:extLst>
              <a:ext uri="{FF2B5EF4-FFF2-40B4-BE49-F238E27FC236}">
                <a16:creationId xmlns:a16="http://schemas.microsoft.com/office/drawing/2014/main" id="{8C205F04-D604-4465-B4DA-151A8744600A}"/>
              </a:ext>
            </a:extLst>
          </p:cNvPr>
          <p:cNvGrpSpPr/>
          <p:nvPr/>
        </p:nvGrpSpPr>
        <p:grpSpPr>
          <a:xfrm>
            <a:off x="6811698" y="5113485"/>
            <a:ext cx="4560536" cy="1606672"/>
            <a:chOff x="-497656" y="590931"/>
            <a:chExt cx="12844015" cy="4524933"/>
          </a:xfrm>
        </p:grpSpPr>
        <p:pic>
          <p:nvPicPr>
            <p:cNvPr id="64" name="Picture 10" descr="Mario Sports Mix | Logopedia | Fandom">
              <a:extLst>
                <a:ext uri="{FF2B5EF4-FFF2-40B4-BE49-F238E27FC236}">
                  <a16:creationId xmlns:a16="http://schemas.microsoft.com/office/drawing/2014/main" id="{D86FFF01-77AC-4332-9928-301BB834DA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2" t="56866" r="1084" b="17254"/>
            <a:stretch/>
          </p:blipFill>
          <p:spPr bwMode="auto">
            <a:xfrm>
              <a:off x="1637211" y="3376299"/>
              <a:ext cx="8978537" cy="1240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2">
              <a:extLst>
                <a:ext uri="{FF2B5EF4-FFF2-40B4-BE49-F238E27FC236}">
                  <a16:creationId xmlns:a16="http://schemas.microsoft.com/office/drawing/2014/main" id="{1EBC2032-CA2F-41F8-B19D-1E03FF003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2"/>
            <a:stretch/>
          </p:blipFill>
          <p:spPr bwMode="auto">
            <a:xfrm>
              <a:off x="7720990" y="590931"/>
              <a:ext cx="4625369" cy="452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Imagen 65">
              <a:extLst>
                <a:ext uri="{FF2B5EF4-FFF2-40B4-BE49-F238E27FC236}">
                  <a16:creationId xmlns:a16="http://schemas.microsoft.com/office/drawing/2014/main" id="{3DA998C6-E5BF-48BE-B28C-EE8BA8FF6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1" t="36050" r="81712" b="41363"/>
            <a:stretch/>
          </p:blipFill>
          <p:spPr>
            <a:xfrm>
              <a:off x="-497656" y="2170461"/>
              <a:ext cx="2883376" cy="2803277"/>
            </a:xfrm>
            <a:prstGeom prst="rect">
              <a:avLst/>
            </a:prstGeom>
          </p:spPr>
        </p:pic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80F6D5E1-92CA-485E-B575-7E9616DA3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6" t="44885" r="68896" b="42454"/>
            <a:stretch/>
          </p:blipFill>
          <p:spPr>
            <a:xfrm>
              <a:off x="2112383" y="3114965"/>
              <a:ext cx="801189" cy="1010916"/>
            </a:xfrm>
            <a:prstGeom prst="rect">
              <a:avLst/>
            </a:prstGeom>
          </p:spPr>
        </p:pic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1EF732B4-268E-43F3-A937-FA101A2A7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64" t="43669" r="77396" b="43669"/>
            <a:stretch/>
          </p:blipFill>
          <p:spPr>
            <a:xfrm>
              <a:off x="2897132" y="2841017"/>
              <a:ext cx="1219199" cy="1010917"/>
            </a:xfrm>
            <a:prstGeom prst="rect">
              <a:avLst/>
            </a:prstGeom>
          </p:spPr>
        </p:pic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98339C4C-5EAF-4D07-894B-1F534C58A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30" t="36798" r="31352" b="43735"/>
            <a:stretch/>
          </p:blipFill>
          <p:spPr>
            <a:xfrm>
              <a:off x="4116332" y="2170462"/>
              <a:ext cx="801188" cy="1554179"/>
            </a:xfrm>
            <a:prstGeom prst="rect">
              <a:avLst/>
            </a:prstGeom>
          </p:spPr>
        </p:pic>
        <p:pic>
          <p:nvPicPr>
            <p:cNvPr id="75" name="Imagen 74">
              <a:extLst>
                <a:ext uri="{FF2B5EF4-FFF2-40B4-BE49-F238E27FC236}">
                  <a16:creationId xmlns:a16="http://schemas.microsoft.com/office/drawing/2014/main" id="{5C144A73-6549-46D0-92B6-89861CE09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0" t="16143" r="60143" b="69995"/>
            <a:stretch/>
          </p:blipFill>
          <p:spPr>
            <a:xfrm>
              <a:off x="4917521" y="2518807"/>
              <a:ext cx="896984" cy="1106710"/>
            </a:xfrm>
            <a:prstGeom prst="rect">
              <a:avLst/>
            </a:prstGeom>
          </p:spPr>
        </p:pic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C460A411-85C9-4499-9CC4-53F28777D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50" t="43002" r="16283" b="43136"/>
            <a:stretch/>
          </p:blipFill>
          <p:spPr>
            <a:xfrm>
              <a:off x="5814505" y="2417632"/>
              <a:ext cx="896984" cy="1106710"/>
            </a:xfrm>
            <a:prstGeom prst="rect">
              <a:avLst/>
            </a:prstGeom>
          </p:spPr>
        </p:pic>
        <p:pic>
          <p:nvPicPr>
            <p:cNvPr id="77" name="Imagen 76">
              <a:extLst>
                <a:ext uri="{FF2B5EF4-FFF2-40B4-BE49-F238E27FC236}">
                  <a16:creationId xmlns:a16="http://schemas.microsoft.com/office/drawing/2014/main" id="{D3196A84-C5AF-4912-B50E-79E032948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86" t="13890" r="32840" b="70570"/>
            <a:stretch/>
          </p:blipFill>
          <p:spPr>
            <a:xfrm>
              <a:off x="6711483" y="2205298"/>
              <a:ext cx="679276" cy="1240671"/>
            </a:xfrm>
            <a:prstGeom prst="rect">
              <a:avLst/>
            </a:prstGeom>
          </p:spPr>
        </p:pic>
        <p:pic>
          <p:nvPicPr>
            <p:cNvPr id="78" name="Imagen 77">
              <a:extLst>
                <a:ext uri="{FF2B5EF4-FFF2-40B4-BE49-F238E27FC236}">
                  <a16:creationId xmlns:a16="http://schemas.microsoft.com/office/drawing/2014/main" id="{F3F644AF-5FBE-41E3-898D-4DF869CA8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1" t="10471" r="67952" b="70062"/>
            <a:stretch/>
          </p:blipFill>
          <p:spPr>
            <a:xfrm>
              <a:off x="7386401" y="1839536"/>
              <a:ext cx="896984" cy="1554179"/>
            </a:xfrm>
            <a:prstGeom prst="rect">
              <a:avLst/>
            </a:prstGeom>
          </p:spPr>
        </p:pic>
        <p:pic>
          <p:nvPicPr>
            <p:cNvPr id="79" name="Imagen 78">
              <a:extLst>
                <a:ext uri="{FF2B5EF4-FFF2-40B4-BE49-F238E27FC236}">
                  <a16:creationId xmlns:a16="http://schemas.microsoft.com/office/drawing/2014/main" id="{D279492C-E536-4808-BB0F-92ED549D2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0" t="16143" r="60143" b="69995"/>
            <a:stretch/>
          </p:blipFill>
          <p:spPr>
            <a:xfrm>
              <a:off x="8283385" y="2245964"/>
              <a:ext cx="896984" cy="1106709"/>
            </a:xfrm>
            <a:prstGeom prst="rect">
              <a:avLst/>
            </a:prstGeom>
          </p:spPr>
        </p:pic>
      </p:grp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784EB782-E575-4FD7-A937-39BBDF396121}"/>
              </a:ext>
            </a:extLst>
          </p:cNvPr>
          <p:cNvSpPr/>
          <p:nvPr/>
        </p:nvSpPr>
        <p:spPr>
          <a:xfrm>
            <a:off x="6152227" y="5088384"/>
            <a:ext cx="5868355" cy="1649172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E55426ED-F989-4B04-81A2-0870F863DBCF}"/>
              </a:ext>
            </a:extLst>
          </p:cNvPr>
          <p:cNvSpPr txBox="1"/>
          <p:nvPr/>
        </p:nvSpPr>
        <p:spPr>
          <a:xfrm>
            <a:off x="6158600" y="5116977"/>
            <a:ext cx="251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u="sng" dirty="0"/>
              <a:t>C</a:t>
            </a:r>
            <a:r>
              <a:rPr lang="es-MX" sz="1800" u="sng" dirty="0">
                <a:solidFill>
                  <a:schemeClr val="tx1"/>
                </a:solidFill>
              </a:rPr>
              <a:t>oncepto 1 Ver.1</a:t>
            </a:r>
          </a:p>
        </p:txBody>
      </p:sp>
    </p:spTree>
    <p:extLst>
      <p:ext uri="{BB962C8B-B14F-4D97-AF65-F5344CB8AC3E}">
        <p14:creationId xmlns:p14="http://schemas.microsoft.com/office/powerpoint/2010/main" val="2979941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Presentación</a:t>
            </a:r>
          </a:p>
        </p:txBody>
      </p:sp>
      <p:pic>
        <p:nvPicPr>
          <p:cNvPr id="5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09ED0021-6ED1-42CE-9BFF-7249BA07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6530481-4C48-43DF-B149-74DB0EEEDE55}"/>
              </a:ext>
            </a:extLst>
          </p:cNvPr>
          <p:cNvSpPr/>
          <p:nvPr/>
        </p:nvSpPr>
        <p:spPr>
          <a:xfrm>
            <a:off x="78787" y="2877320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Objetivo.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cilindro de color que marca la zona del objetivo.</a:t>
            </a:r>
          </a:p>
        </p:txBody>
      </p:sp>
      <p:pic>
        <p:nvPicPr>
          <p:cNvPr id="1026" name="Picture 2" descr="Casa de los Johnson | Loquendo Wiki | Fandom">
            <a:extLst>
              <a:ext uri="{FF2B5EF4-FFF2-40B4-BE49-F238E27FC236}">
                <a16:creationId xmlns:a16="http://schemas.microsoft.com/office/drawing/2014/main" id="{EE5ED8FD-16F8-4CD1-983B-1693C2115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" b="6729"/>
          <a:stretch/>
        </p:blipFill>
        <p:spPr bwMode="auto">
          <a:xfrm>
            <a:off x="3125144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C1D5AD3-BAA1-40A7-93F4-1E94A43D85C9}"/>
              </a:ext>
            </a:extLst>
          </p:cNvPr>
          <p:cNvSpPr/>
          <p:nvPr/>
        </p:nvSpPr>
        <p:spPr>
          <a:xfrm>
            <a:off x="3125144" y="2877320"/>
            <a:ext cx="2917686" cy="7460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Estructuras.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Una fecha de color que marca las estructuras a las que se pueden entrar.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570FCEF-E326-4722-B69B-4A6679A953E9}"/>
              </a:ext>
            </a:extLst>
          </p:cNvPr>
          <p:cNvSpPr/>
          <p:nvPr/>
        </p:nvSpPr>
        <p:spPr>
          <a:xfrm>
            <a:off x="6171501" y="2894149"/>
            <a:ext cx="2917686" cy="729269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Interacción.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símbolo que marca los personajes con los que se puede interactuar.</a:t>
            </a:r>
          </a:p>
        </p:txBody>
      </p:sp>
      <p:pic>
        <p:nvPicPr>
          <p:cNvPr id="1028" name="Picture 4" descr="Por qué The Simpson Hit &amp; Run no tuvo secuela? Sus creadores no lo entienden">
            <a:extLst>
              <a:ext uri="{FF2B5EF4-FFF2-40B4-BE49-F238E27FC236}">
                <a16:creationId xmlns:a16="http://schemas.microsoft.com/office/drawing/2014/main" id="{0B0199C9-9C88-45D2-93E5-C58185E6D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" b="7422"/>
          <a:stretch/>
        </p:blipFill>
        <p:spPr bwMode="auto">
          <a:xfrm>
            <a:off x="6171501" y="1157577"/>
            <a:ext cx="2917686" cy="166552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MD Model) Crates (Crash Bandicoot) Download by SAB64 on DeviantArt">
            <a:extLst>
              <a:ext uri="{FF2B5EF4-FFF2-40B4-BE49-F238E27FC236}">
                <a16:creationId xmlns:a16="http://schemas.microsoft.com/office/drawing/2014/main" id="{2EA60190-B574-43C0-9B4C-363492DB2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-14" r="15542" b="16402"/>
          <a:stretch/>
        </p:blipFill>
        <p:spPr bwMode="auto">
          <a:xfrm>
            <a:off x="9195527" y="1149161"/>
            <a:ext cx="2917686" cy="166552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2113DCB-2D81-459B-9427-A9369DEE7137}"/>
              </a:ext>
            </a:extLst>
          </p:cNvPr>
          <p:cNvSpPr/>
          <p:nvPr/>
        </p:nvSpPr>
        <p:spPr>
          <a:xfrm>
            <a:off x="9195527" y="2894150"/>
            <a:ext cx="2917686" cy="72926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Rincones de Cajas.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Lugares estratégicos donde se concentran un numero decente de cajas.</a:t>
            </a:r>
          </a:p>
        </p:txBody>
      </p:sp>
      <p:pic>
        <p:nvPicPr>
          <p:cNvPr id="14" name="Picture 2" descr="Fighting Gloves | Sonic Wiki Zone | Fandom">
            <a:extLst>
              <a:ext uri="{FF2B5EF4-FFF2-40B4-BE49-F238E27FC236}">
                <a16:creationId xmlns:a16="http://schemas.microsoft.com/office/drawing/2014/main" id="{ABDF5B7B-1521-4923-A04B-40C2B17F0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b="3374"/>
          <a:stretch/>
        </p:blipFill>
        <p:spPr bwMode="auto">
          <a:xfrm>
            <a:off x="78787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Quick Time Events | God of War Wiki | Fandom">
            <a:extLst>
              <a:ext uri="{FF2B5EF4-FFF2-40B4-BE49-F238E27FC236}">
                <a16:creationId xmlns:a16="http://schemas.microsoft.com/office/drawing/2014/main" id="{09D7E8B1-DE9F-4DBB-9587-1DA7BBBC8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b="26097"/>
          <a:stretch/>
        </p:blipFill>
        <p:spPr bwMode="auto">
          <a:xfrm>
            <a:off x="3152676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4E06FFC-C046-4571-83E0-5B5D86CC686E}"/>
              </a:ext>
            </a:extLst>
          </p:cNvPr>
          <p:cNvSpPr/>
          <p:nvPr/>
        </p:nvSpPr>
        <p:spPr>
          <a:xfrm>
            <a:off x="78787" y="5657693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Power Ups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aura que rodea los objetos que modifican la jugabilidad.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C0C9408-2DAF-4CD6-8B6C-5CEF194314B3}"/>
              </a:ext>
            </a:extLst>
          </p:cNvPr>
          <p:cNvSpPr/>
          <p:nvPr/>
        </p:nvSpPr>
        <p:spPr>
          <a:xfrm>
            <a:off x="3125144" y="5657692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Botón Contextual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icono que indica que se puede usar el Botón Contextual.</a:t>
            </a:r>
          </a:p>
        </p:txBody>
      </p:sp>
    </p:spTree>
    <p:extLst>
      <p:ext uri="{BB962C8B-B14F-4D97-AF65-F5344CB8AC3E}">
        <p14:creationId xmlns:p14="http://schemas.microsoft.com/office/powerpoint/2010/main" val="184059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Teléfono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D1661-47A9-4A9F-9BDB-A647002A54D2}"/>
              </a:ext>
            </a:extLst>
          </p:cNvPr>
          <p:cNvSpPr/>
          <p:nvPr/>
        </p:nvSpPr>
        <p:spPr>
          <a:xfrm>
            <a:off x="171414" y="1153157"/>
            <a:ext cx="11858399" cy="117059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Es un herramienta multi uso que facilita la experiencia del jugador.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Funciona de minimapa en la esquina de la pantalla. Al acceder a el podemos ver las misiones actuales que tenemos.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Podemos ver los datos de cuantos objetos tenemos y nos falta.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Tambien con cierta combinaciones de numero podemos hacer trucos.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17FAC47-3800-4D54-8A9A-15587AA6841C}"/>
              </a:ext>
            </a:extLst>
          </p:cNvPr>
          <p:cNvGrpSpPr/>
          <p:nvPr/>
        </p:nvGrpSpPr>
        <p:grpSpPr>
          <a:xfrm>
            <a:off x="171414" y="2459487"/>
            <a:ext cx="4126544" cy="2589010"/>
            <a:chOff x="7894040" y="3195382"/>
            <a:chExt cx="4126544" cy="2589010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83D21B6-8F0B-4939-A770-E2973FF13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198" t="44198"/>
            <a:stretch/>
          </p:blipFill>
          <p:spPr>
            <a:xfrm>
              <a:off x="7894040" y="3195382"/>
              <a:ext cx="4126544" cy="2589009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7A0F0EA-DBAF-4E75-AE04-CC7F91583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1029"/>
            <a:stretch/>
          </p:blipFill>
          <p:spPr>
            <a:xfrm>
              <a:off x="10175513" y="4844178"/>
              <a:ext cx="1757697" cy="940214"/>
            </a:xfrm>
            <a:prstGeom prst="rect">
              <a:avLst/>
            </a:prstGeom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B068CEA-31F2-4CBA-8E5D-2E2DF8E79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5405" y="2459487"/>
            <a:ext cx="3079335" cy="42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9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Game UI Database - Sonic Adventure DX">
            <a:extLst>
              <a:ext uri="{FF2B5EF4-FFF2-40B4-BE49-F238E27FC236}">
                <a16:creationId xmlns:a16="http://schemas.microsoft.com/office/drawing/2014/main" id="{C448080F-2E17-4C83-B470-F370E792A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8" t="616" r="19938" b="545"/>
          <a:stretch/>
        </p:blipFill>
        <p:spPr bwMode="auto">
          <a:xfrm>
            <a:off x="10311716" y="2119279"/>
            <a:ext cx="1785938" cy="165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onic Adventure 2 A Rank Playthrough - Part 001 - Hero Story - Introduction  &amp; Stage 01 - City Escape">
            <a:extLst>
              <a:ext uri="{FF2B5EF4-FFF2-40B4-BE49-F238E27FC236}">
                <a16:creationId xmlns:a16="http://schemas.microsoft.com/office/drawing/2014/main" id="{22A7B58C-B483-44AB-B61B-8B0BAB1A3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3" t="372" r="14623" b="-372"/>
          <a:stretch/>
        </p:blipFill>
        <p:spPr bwMode="auto">
          <a:xfrm>
            <a:off x="8158141" y="2101739"/>
            <a:ext cx="2100324" cy="166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ñarol vs. Nacional: el clásico más viejo de América - Apuntes de Rabona">
            <a:extLst>
              <a:ext uri="{FF2B5EF4-FFF2-40B4-BE49-F238E27FC236}">
                <a16:creationId xmlns:a16="http://schemas.microsoft.com/office/drawing/2014/main" id="{2CBA6AE9-9B31-4480-B2B6-7835829F0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683" y="2502392"/>
            <a:ext cx="1769160" cy="85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s Santos Vagos | Grand Theft Encyclopedia | Fandom">
            <a:extLst>
              <a:ext uri="{FF2B5EF4-FFF2-40B4-BE49-F238E27FC236}">
                <a16:creationId xmlns:a16="http://schemas.microsoft.com/office/drawing/2014/main" id="{AF121E04-A576-4E31-A4B5-FABAA0E1A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3"/>
          <a:stretch/>
        </p:blipFill>
        <p:spPr bwMode="auto">
          <a:xfrm>
            <a:off x="4138520" y="2121385"/>
            <a:ext cx="2090911" cy="165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onic the Hedgehog (PS3) All Bosses S Rank">
            <a:extLst>
              <a:ext uri="{FF2B5EF4-FFF2-40B4-BE49-F238E27FC236}">
                <a16:creationId xmlns:a16="http://schemas.microsoft.com/office/drawing/2014/main" id="{F3DA1D7D-6257-4B1D-AAC2-2D57DD3A8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3"/>
          <a:stretch/>
        </p:blipFill>
        <p:spPr bwMode="auto">
          <a:xfrm>
            <a:off x="109486" y="2103932"/>
            <a:ext cx="2100324" cy="167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Ideas Generales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D6FC2DF-A953-49F0-A5DF-C4AF68063998}"/>
              </a:ext>
            </a:extLst>
          </p:cNvPr>
          <p:cNvSpPr/>
          <p:nvPr/>
        </p:nvSpPr>
        <p:spPr>
          <a:xfrm>
            <a:off x="109487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Notas del Nivel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UY" sz="1200" dirty="0">
                <a:solidFill>
                  <a:schemeClr val="tx1"/>
                </a:solidFill>
              </a:rPr>
              <a:t>Al terminar un nivel o misión se le otorgara una nota al jugador dependiendo de su desempeño.</a:t>
            </a:r>
          </a:p>
          <a:p>
            <a:pPr algn="just"/>
            <a:r>
              <a:rPr lang="es-UY" sz="1200" dirty="0">
                <a:solidFill>
                  <a:schemeClr val="tx1"/>
                </a:solidFill>
              </a:rPr>
              <a:t>Este esta basado en las notas Uruguayas de Primaria.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254D113-72BD-4353-B436-3C9EEF042373}"/>
              </a:ext>
            </a:extLst>
          </p:cNvPr>
          <p:cNvSpPr/>
          <p:nvPr/>
        </p:nvSpPr>
        <p:spPr>
          <a:xfrm>
            <a:off x="109487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859B079-2CEB-46E8-8EC4-63C03786EDCD}"/>
              </a:ext>
            </a:extLst>
          </p:cNvPr>
          <p:cNvSpPr/>
          <p:nvPr/>
        </p:nvSpPr>
        <p:spPr>
          <a:xfrm>
            <a:off x="2263062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17B43069-11BE-4BF1-B6CF-29BC1F10C3FE}"/>
              </a:ext>
            </a:extLst>
          </p:cNvPr>
          <p:cNvSpPr/>
          <p:nvPr/>
        </p:nvSpPr>
        <p:spPr>
          <a:xfrm>
            <a:off x="8158142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Presentación de Escenario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Cada Zona/ Nivel es presentado con una tarjeta animada.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Contiene lo que es (</a:t>
            </a:r>
            <a:r>
              <a:rPr lang="es-MX" sz="1200" dirty="0" err="1">
                <a:solidFill>
                  <a:schemeClr val="tx1"/>
                </a:solidFill>
              </a:rPr>
              <a:t>Ej</a:t>
            </a:r>
            <a:r>
              <a:rPr lang="es-MX" sz="1200" dirty="0">
                <a:solidFill>
                  <a:schemeClr val="tx1"/>
                </a:solidFill>
              </a:rPr>
              <a:t>: Nivel 1), el escenario (</a:t>
            </a:r>
            <a:r>
              <a:rPr lang="es-MX" sz="1200" dirty="0" err="1">
                <a:solidFill>
                  <a:schemeClr val="tx1"/>
                </a:solidFill>
              </a:rPr>
              <a:t>Ej</a:t>
            </a:r>
            <a:r>
              <a:rPr lang="es-MX" sz="1200" dirty="0">
                <a:solidFill>
                  <a:schemeClr val="tx1"/>
                </a:solidFill>
              </a:rPr>
              <a:t>: Intendencia) y una animación que represente el lugar.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3E3ACA5-FFCE-4300-BED4-590CDD840FAE}"/>
              </a:ext>
            </a:extLst>
          </p:cNvPr>
          <p:cNvSpPr/>
          <p:nvPr/>
        </p:nvSpPr>
        <p:spPr>
          <a:xfrm>
            <a:off x="8158142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1D4B3B3-DA09-461A-A03F-5033E6270457}"/>
              </a:ext>
            </a:extLst>
          </p:cNvPr>
          <p:cNvSpPr/>
          <p:nvPr/>
        </p:nvSpPr>
        <p:spPr>
          <a:xfrm>
            <a:off x="10311717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6031672-D514-488E-9F40-B9CFC8B4369C}"/>
              </a:ext>
            </a:extLst>
          </p:cNvPr>
          <p:cNvSpPr/>
          <p:nvPr/>
        </p:nvSpPr>
        <p:spPr>
          <a:xfrm>
            <a:off x="4129108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Pelea de Bandas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Podes afiliarte a uno de dos Cuadros.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Al hacerlo, los del equipo contrario te atacaran a simple vista. 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D2BA866-2DF3-4C51-98B7-D3AEBF6D883A}"/>
              </a:ext>
            </a:extLst>
          </p:cNvPr>
          <p:cNvSpPr/>
          <p:nvPr/>
        </p:nvSpPr>
        <p:spPr>
          <a:xfrm>
            <a:off x="4129108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E4E01C25-33A8-44B5-8481-37A1A8A82A8F}"/>
              </a:ext>
            </a:extLst>
          </p:cNvPr>
          <p:cNvSpPr/>
          <p:nvPr/>
        </p:nvSpPr>
        <p:spPr>
          <a:xfrm>
            <a:off x="6282683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5556A49A-9C31-4F43-B095-36BEAC808850}"/>
              </a:ext>
            </a:extLst>
          </p:cNvPr>
          <p:cNvSpPr/>
          <p:nvPr/>
        </p:nvSpPr>
        <p:spPr>
          <a:xfrm>
            <a:off x="109487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Letras Flotantes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Varios coleccionables que forman una palabra al juntarlas.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3A3ACCE1-700C-4C93-8BBC-F24D1E180C28}"/>
              </a:ext>
            </a:extLst>
          </p:cNvPr>
          <p:cNvSpPr/>
          <p:nvPr/>
        </p:nvSpPr>
        <p:spPr>
          <a:xfrm>
            <a:off x="109487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01D5AE1A-57AF-4DD0-B3F4-149F80C62230}"/>
              </a:ext>
            </a:extLst>
          </p:cNvPr>
          <p:cNvSpPr/>
          <p:nvPr/>
        </p:nvSpPr>
        <p:spPr>
          <a:xfrm>
            <a:off x="2263062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634E512A-94EA-46ED-8824-68A9014219EE}"/>
              </a:ext>
            </a:extLst>
          </p:cNvPr>
          <p:cNvSpPr/>
          <p:nvPr/>
        </p:nvSpPr>
        <p:spPr>
          <a:xfrm>
            <a:off x="8158142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D7A0C030-4AF3-4FA6-9851-4D54F4D8DEEA}"/>
              </a:ext>
            </a:extLst>
          </p:cNvPr>
          <p:cNvSpPr/>
          <p:nvPr/>
        </p:nvSpPr>
        <p:spPr>
          <a:xfrm>
            <a:off x="8158142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AE6BE88-629A-49DD-BD78-625851B7B298}"/>
              </a:ext>
            </a:extLst>
          </p:cNvPr>
          <p:cNvSpPr/>
          <p:nvPr/>
        </p:nvSpPr>
        <p:spPr>
          <a:xfrm>
            <a:off x="10311717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3F16B40-30D8-4867-BABD-1C20BFB2B875}"/>
              </a:ext>
            </a:extLst>
          </p:cNvPr>
          <p:cNvSpPr/>
          <p:nvPr/>
        </p:nvSpPr>
        <p:spPr>
          <a:xfrm>
            <a:off x="4129108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BB3CE8A9-5BB6-4895-953E-B4DB3BD9677D}"/>
              </a:ext>
            </a:extLst>
          </p:cNvPr>
          <p:cNvSpPr/>
          <p:nvPr/>
        </p:nvSpPr>
        <p:spPr>
          <a:xfrm>
            <a:off x="4129108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90390401-1BF1-4D48-9FA2-4327E5296FA7}"/>
              </a:ext>
            </a:extLst>
          </p:cNvPr>
          <p:cNvSpPr/>
          <p:nvPr/>
        </p:nvSpPr>
        <p:spPr>
          <a:xfrm>
            <a:off x="6282683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47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Referencias Geometría</a:t>
            </a:r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C37207DF-CA23-49F7-BD27-E5834E2C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94" y="1169776"/>
            <a:ext cx="3599289" cy="269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D3ED2C4-9467-415A-BD23-8E0FD104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682" y="1169776"/>
            <a:ext cx="3894190" cy="269946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3DC1E6E-D472-495D-B725-8D3E53264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071" y="1176435"/>
            <a:ext cx="2709871" cy="269946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95D7BD4-07A3-440D-9B17-549BCEF93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2325" y="1169776"/>
            <a:ext cx="1513131" cy="27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13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17012</TotalTime>
  <Words>527</Words>
  <Application>Microsoft Office PowerPoint</Application>
  <PresentationFormat>Panorámica</PresentationFormat>
  <Paragraphs>88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1881</cp:revision>
  <dcterms:created xsi:type="dcterms:W3CDTF">2021-12-29T00:04:17Z</dcterms:created>
  <dcterms:modified xsi:type="dcterms:W3CDTF">2024-12-13T20:04:17Z</dcterms:modified>
</cp:coreProperties>
</file>